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9" r:id="rId3"/>
    <p:sldId id="261" r:id="rId4"/>
    <p:sldId id="260" r:id="rId5"/>
    <p:sldId id="262" r:id="rId6"/>
    <p:sldId id="263" r:id="rId7"/>
    <p:sldId id="266" r:id="rId8"/>
    <p:sldId id="264" r:id="rId9"/>
    <p:sldId id="276" r:id="rId10"/>
    <p:sldId id="275" r:id="rId11"/>
    <p:sldId id="277" r:id="rId12"/>
    <p:sldId id="278" r:id="rId13"/>
    <p:sldId id="279" r:id="rId14"/>
    <p:sldId id="268" r:id="rId15"/>
    <p:sldId id="269" r:id="rId16"/>
    <p:sldId id="270" r:id="rId17"/>
    <p:sldId id="280" r:id="rId18"/>
    <p:sldId id="281" r:id="rId19"/>
    <p:sldId id="267" r:id="rId20"/>
    <p:sldId id="271" r:id="rId21"/>
    <p:sldId id="272" r:id="rId22"/>
    <p:sldId id="273" r:id="rId23"/>
    <p:sldId id="274" r:id="rId24"/>
    <p:sldId id="282" r:id="rId25"/>
    <p:sldId id="286" r:id="rId26"/>
    <p:sldId id="283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69" autoAdjust="0"/>
  </p:normalViewPr>
  <p:slideViewPr>
    <p:cSldViewPr>
      <p:cViewPr varScale="1">
        <p:scale>
          <a:sx n="106" d="100"/>
          <a:sy n="106" d="100"/>
        </p:scale>
        <p:origin x="9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70583-777A-4ED3-AC82-1DFAA8201CA7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29463-4978-4958-A3B3-9A37ACC74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9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0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Case1,</a:t>
            </a:r>
            <a:r>
              <a:rPr lang="en-US" baseline="0" dirty="0"/>
              <a:t> red uncle</a:t>
            </a:r>
            <a:endParaRPr lang="en-US" dirty="0"/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Uncle (3) is red, so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parent (7) black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uncle (3) black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grandparent (5) red</a:t>
            </a: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move problem to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gp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882B">
                  <a:lumMod val="75000"/>
                </a:srgbClr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l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The root is now red, so color it black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7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3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RB-TRANSPLANT references the sentinel T:nil instead of NIL.</a:t>
            </a:r>
          </a:p>
          <a:p>
            <a:r>
              <a:rPr lang="en-US" dirty="0"/>
              <a:t>Assignment to </a:t>
            </a:r>
            <a:r>
              <a:rPr lang="en-US" dirty="0" err="1"/>
              <a:t>v.p</a:t>
            </a:r>
            <a:r>
              <a:rPr lang="en-US" dirty="0"/>
              <a:t> occurs even if points to the sentinel. In fact, we exploit the</a:t>
            </a:r>
          </a:p>
          <a:p>
            <a:r>
              <a:rPr lang="en-US" dirty="0"/>
              <a:t>ability to assign to </a:t>
            </a:r>
            <a:r>
              <a:rPr lang="en-US" dirty="0" err="1"/>
              <a:t>v.p</a:t>
            </a:r>
            <a:r>
              <a:rPr lang="en-US" dirty="0"/>
              <a:t> when v points to the sentinel.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52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9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O(1) time complexity</a:t>
            </a:r>
            <a:r>
              <a:rPr lang="en-US" baseline="0" dirty="0"/>
              <a:t> since a constant number of pointers is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7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O(1)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NIL in Tree-Insert</a:t>
            </a:r>
            <a:r>
              <a:rPr lang="en-US" baseline="0" dirty="0"/>
              <a:t> is replaced by T.NIL in RB-Insert</a:t>
            </a:r>
          </a:p>
          <a:p>
            <a:r>
              <a:rPr lang="en-US" baseline="0" dirty="0"/>
              <a:t>2. </a:t>
            </a:r>
            <a:r>
              <a:rPr lang="en-US" baseline="0" dirty="0" err="1"/>
              <a:t>z.left</a:t>
            </a:r>
            <a:r>
              <a:rPr lang="en-US" baseline="0" dirty="0"/>
              <a:t> and </a:t>
            </a:r>
            <a:r>
              <a:rPr lang="en-US" baseline="0" dirty="0" err="1"/>
              <a:t>z.right</a:t>
            </a:r>
            <a:r>
              <a:rPr lang="en-US" baseline="0" dirty="0"/>
              <a:t> are set to T.NIL</a:t>
            </a:r>
          </a:p>
          <a:p>
            <a:r>
              <a:rPr lang="en-US" baseline="0" dirty="0"/>
              <a:t>3. Node is colored red</a:t>
            </a:r>
          </a:p>
          <a:p>
            <a:r>
              <a:rPr lang="en-US" baseline="0" dirty="0"/>
              <a:t>4. Fixup method must be called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29463-4978-4958-A3B3-9A37ACC74A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9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/>
              <a:t>Body Level One</a:t>
            </a:r>
          </a:p>
          <a:p>
            <a:pPr lvl="1">
              <a:defRPr sz="1800"/>
            </a:pPr>
            <a:r>
              <a:rPr sz="2300"/>
              <a:t>Body Level Two</a:t>
            </a:r>
          </a:p>
          <a:p>
            <a:pPr lvl="2">
              <a:defRPr sz="1800"/>
            </a:pPr>
            <a:r>
              <a:rPr sz="2300"/>
              <a:t>Body Level Three</a:t>
            </a:r>
          </a:p>
          <a:p>
            <a:pPr lvl="3">
              <a:defRPr sz="1800"/>
            </a:pPr>
            <a:r>
              <a:rPr sz="2300"/>
              <a:t>Body Level Four</a:t>
            </a:r>
          </a:p>
          <a:p>
            <a:pPr lvl="4">
              <a:defRPr sz="1800"/>
            </a:pPr>
            <a:r>
              <a:rPr sz="23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4654552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355681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16321D1-DD73-400D-81F2-682B62F766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CS340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2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26572" r="7850" b="25181"/>
          <a:stretch/>
        </p:blipFill>
        <p:spPr bwMode="auto">
          <a:xfrm>
            <a:off x="304799" y="1123950"/>
            <a:ext cx="873584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280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red-black tree that results after TREE-INSERT is called on the tree below with key 36. If the inserted node is colored red, is the resulting tree a red-black tree? What if it is colored black?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74136" r="1847" b="1919"/>
          <a:stretch/>
        </p:blipFill>
        <p:spPr bwMode="auto">
          <a:xfrm>
            <a:off x="284949" y="2724150"/>
            <a:ext cx="8744430" cy="233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8786" y="47834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347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that the longest simple path from a node x in a red-black tree to a descendant leaf has length at most twice that of the shortest simple path from node x to a descendant leaf.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829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of trees</a:t>
            </a:r>
          </a:p>
        </p:txBody>
      </p:sp>
      <p:sp>
        <p:nvSpPr>
          <p:cNvPr id="229402" name="Rectangle 26"/>
          <p:cNvSpPr>
            <a:spLocks noGrp="1" noChangeArrowheads="1"/>
          </p:cNvSpPr>
          <p:nvPr>
            <p:ph idx="1"/>
          </p:nvPr>
        </p:nvSpPr>
        <p:spPr>
          <a:xfrm>
            <a:off x="4648200" y="1143000"/>
            <a:ext cx="4495800" cy="3086100"/>
          </a:xfrm>
        </p:spPr>
        <p:txBody>
          <a:bodyPr/>
          <a:lstStyle/>
          <a:p>
            <a:r>
              <a:rPr lang="en-US"/>
              <a:t>Rotation to change shape</a:t>
            </a:r>
          </a:p>
          <a:p>
            <a:r>
              <a:rPr lang="en-US"/>
              <a:t>One side gets taller, the other shrinks</a:t>
            </a:r>
          </a:p>
          <a:p>
            <a:pPr>
              <a:buFontTx/>
              <a:buNone/>
            </a:pPr>
            <a:endParaRPr 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82650" y="2537222"/>
            <a:ext cx="577850" cy="490538"/>
            <a:chOff x="3524" y="2564"/>
            <a:chExt cx="364" cy="412"/>
          </a:xfrm>
        </p:grpSpPr>
        <p:cxnSp>
          <p:nvCxnSpPr>
            <p:cNvPr id="229379" name="AutoShape 3"/>
            <p:cNvCxnSpPr>
              <a:cxnSpLocks noChangeShapeType="1"/>
              <a:endCxn id="229380" idx="0"/>
            </p:cNvCxnSpPr>
            <p:nvPr/>
          </p:nvCxnSpPr>
          <p:spPr bwMode="auto">
            <a:xfrm>
              <a:off x="3524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80" name="Oval 4"/>
            <p:cNvSpPr>
              <a:spLocks noChangeArrowheads="1"/>
            </p:cNvSpPr>
            <p:nvPr/>
          </p:nvSpPr>
          <p:spPr bwMode="auto">
            <a:xfrm>
              <a:off x="3696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2</a:t>
              </a:r>
            </a:p>
          </p:txBody>
        </p:sp>
      </p:grpSp>
      <p:sp>
        <p:nvSpPr>
          <p:cNvPr id="229382" name="Oval 6"/>
          <p:cNvSpPr>
            <a:spLocks noChangeArrowheads="1"/>
          </p:cNvSpPr>
          <p:nvPr/>
        </p:nvSpPr>
        <p:spPr bwMode="auto">
          <a:xfrm>
            <a:off x="3016250" y="994172"/>
            <a:ext cx="3048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9</a:t>
            </a:r>
          </a:p>
        </p:txBody>
      </p:sp>
      <p:cxnSp>
        <p:nvCxnSpPr>
          <p:cNvPr id="229383" name="AutoShape 7"/>
          <p:cNvCxnSpPr>
            <a:cxnSpLocks noChangeShapeType="1"/>
            <a:stCxn id="229382" idx="5"/>
            <a:endCxn id="229384" idx="0"/>
          </p:cNvCxnSpPr>
          <p:nvPr/>
        </p:nvCxnSpPr>
        <p:spPr bwMode="auto">
          <a:xfrm>
            <a:off x="3276600" y="1200150"/>
            <a:ext cx="882650" cy="236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29384" name="Oval 8"/>
          <p:cNvSpPr>
            <a:spLocks noChangeArrowheads="1"/>
          </p:cNvSpPr>
          <p:nvPr/>
        </p:nvSpPr>
        <p:spPr bwMode="auto">
          <a:xfrm>
            <a:off x="4006850" y="1451372"/>
            <a:ext cx="3048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11</a:t>
            </a:r>
          </a:p>
        </p:txBody>
      </p:sp>
      <p:cxnSp>
        <p:nvCxnSpPr>
          <p:cNvPr id="229385" name="AutoShape 9"/>
          <p:cNvCxnSpPr>
            <a:cxnSpLocks noChangeShapeType="1"/>
            <a:stCxn id="229382" idx="3"/>
            <a:endCxn id="229386" idx="0"/>
          </p:cNvCxnSpPr>
          <p:nvPr/>
        </p:nvCxnSpPr>
        <p:spPr bwMode="auto">
          <a:xfrm flipH="1">
            <a:off x="2101850" y="1200150"/>
            <a:ext cx="958850" cy="236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29386" name="Oval 10"/>
          <p:cNvSpPr>
            <a:spLocks noChangeArrowheads="1"/>
          </p:cNvSpPr>
          <p:nvPr/>
        </p:nvSpPr>
        <p:spPr bwMode="auto">
          <a:xfrm>
            <a:off x="1949450" y="1451372"/>
            <a:ext cx="3048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1800">
                <a:latin typeface="Arial" charset="0"/>
              </a:rPr>
              <a:t>6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87450" y="1646635"/>
            <a:ext cx="806450" cy="490538"/>
            <a:chOff x="3360" y="2180"/>
            <a:chExt cx="508" cy="412"/>
          </a:xfrm>
        </p:grpSpPr>
        <p:cxnSp>
          <p:nvCxnSpPr>
            <p:cNvPr id="229388" name="AutoShape 12"/>
            <p:cNvCxnSpPr>
              <a:cxnSpLocks noChangeShapeType="1"/>
              <a:stCxn id="229386" idx="3"/>
              <a:endCxn id="229389" idx="0"/>
            </p:cNvCxnSpPr>
            <p:nvPr/>
          </p:nvCxnSpPr>
          <p:spPr bwMode="auto">
            <a:xfrm flipH="1">
              <a:off x="3456" y="2180"/>
              <a:ext cx="412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89" name="Oval 13"/>
            <p:cNvSpPr>
              <a:spLocks noChangeArrowheads="1"/>
            </p:cNvSpPr>
            <p:nvPr/>
          </p:nvSpPr>
          <p:spPr bwMode="auto">
            <a:xfrm>
              <a:off x="3360" y="240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447800" y="2103835"/>
            <a:ext cx="577850" cy="490538"/>
            <a:chOff x="3524" y="2564"/>
            <a:chExt cx="364" cy="412"/>
          </a:xfrm>
        </p:grpSpPr>
        <p:cxnSp>
          <p:nvCxnSpPr>
            <p:cNvPr id="229391" name="AutoShape 15"/>
            <p:cNvCxnSpPr>
              <a:cxnSpLocks noChangeShapeType="1"/>
              <a:stCxn id="229389" idx="5"/>
              <a:endCxn id="229392" idx="0"/>
            </p:cNvCxnSpPr>
            <p:nvPr/>
          </p:nvCxnSpPr>
          <p:spPr bwMode="auto">
            <a:xfrm>
              <a:off x="3524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2" name="Oval 16"/>
            <p:cNvSpPr>
              <a:spLocks noChangeArrowheads="1"/>
            </p:cNvSpPr>
            <p:nvPr/>
          </p:nvSpPr>
          <p:spPr bwMode="auto">
            <a:xfrm>
              <a:off x="3696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5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54050" y="2103835"/>
            <a:ext cx="577850" cy="490538"/>
            <a:chOff x="3024" y="2564"/>
            <a:chExt cx="364" cy="412"/>
          </a:xfrm>
        </p:grpSpPr>
        <p:cxnSp>
          <p:nvCxnSpPr>
            <p:cNvPr id="229394" name="AutoShape 18"/>
            <p:cNvCxnSpPr>
              <a:cxnSpLocks noChangeShapeType="1"/>
              <a:stCxn id="229389" idx="3"/>
              <a:endCxn id="229395" idx="0"/>
            </p:cNvCxnSpPr>
            <p:nvPr/>
          </p:nvCxnSpPr>
          <p:spPr bwMode="auto">
            <a:xfrm flipH="1">
              <a:off x="3120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5" name="Oval 19"/>
            <p:cNvSpPr>
              <a:spLocks noChangeArrowheads="1"/>
            </p:cNvSpPr>
            <p:nvPr/>
          </p:nvSpPr>
          <p:spPr bwMode="auto">
            <a:xfrm>
              <a:off x="3024" y="2784"/>
              <a:ext cx="192" cy="19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209800" y="1646635"/>
            <a:ext cx="882650" cy="490538"/>
            <a:chOff x="4004" y="2180"/>
            <a:chExt cx="556" cy="412"/>
          </a:xfrm>
        </p:grpSpPr>
        <p:cxnSp>
          <p:nvCxnSpPr>
            <p:cNvPr id="229397" name="AutoShape 21"/>
            <p:cNvCxnSpPr>
              <a:cxnSpLocks noChangeShapeType="1"/>
              <a:stCxn id="229386" idx="5"/>
              <a:endCxn id="229398" idx="1"/>
            </p:cNvCxnSpPr>
            <p:nvPr/>
          </p:nvCxnSpPr>
          <p:spPr bwMode="auto">
            <a:xfrm>
              <a:off x="4004" y="2180"/>
              <a:ext cx="392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398" name="Oval 22"/>
            <p:cNvSpPr>
              <a:spLocks noChangeArrowheads="1"/>
            </p:cNvSpPr>
            <p:nvPr/>
          </p:nvSpPr>
          <p:spPr bwMode="auto">
            <a:xfrm>
              <a:off x="4368" y="2400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254250" y="2103835"/>
            <a:ext cx="577850" cy="490538"/>
            <a:chOff x="4032" y="2564"/>
            <a:chExt cx="364" cy="412"/>
          </a:xfrm>
        </p:grpSpPr>
        <p:cxnSp>
          <p:nvCxnSpPr>
            <p:cNvPr id="229400" name="AutoShape 24"/>
            <p:cNvCxnSpPr>
              <a:cxnSpLocks noChangeShapeType="1"/>
              <a:stCxn id="229398" idx="3"/>
              <a:endCxn id="229401" idx="0"/>
            </p:cNvCxnSpPr>
            <p:nvPr/>
          </p:nvCxnSpPr>
          <p:spPr bwMode="auto">
            <a:xfrm flipH="1">
              <a:off x="4128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01" name="Oval 25"/>
            <p:cNvSpPr>
              <a:spLocks noChangeArrowheads="1"/>
            </p:cNvSpPr>
            <p:nvPr/>
          </p:nvSpPr>
          <p:spPr bwMode="auto">
            <a:xfrm>
              <a:off x="4032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7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3473450" y="1622822"/>
            <a:ext cx="577850" cy="490538"/>
            <a:chOff x="3024" y="2564"/>
            <a:chExt cx="364" cy="412"/>
          </a:xfrm>
        </p:grpSpPr>
        <p:cxnSp>
          <p:nvCxnSpPr>
            <p:cNvPr id="229404" name="AutoShape 28"/>
            <p:cNvCxnSpPr>
              <a:cxnSpLocks noChangeShapeType="1"/>
              <a:endCxn id="229405" idx="0"/>
            </p:cNvCxnSpPr>
            <p:nvPr/>
          </p:nvCxnSpPr>
          <p:spPr bwMode="auto">
            <a:xfrm flipH="1">
              <a:off x="3120" y="2564"/>
              <a:ext cx="268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05" name="Oval 29"/>
            <p:cNvSpPr>
              <a:spLocks noChangeArrowheads="1"/>
            </p:cNvSpPr>
            <p:nvPr/>
          </p:nvSpPr>
          <p:spPr bwMode="auto">
            <a:xfrm>
              <a:off x="3024" y="278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10</a:t>
              </a:r>
            </a:p>
          </p:txBody>
        </p:sp>
      </p:grpSp>
      <p:sp>
        <p:nvSpPr>
          <p:cNvPr id="229406" name="AutoShape 30"/>
          <p:cNvSpPr>
            <a:spLocks noChangeArrowheads="1"/>
          </p:cNvSpPr>
          <p:nvPr/>
        </p:nvSpPr>
        <p:spPr bwMode="auto">
          <a:xfrm>
            <a:off x="2590800" y="1314450"/>
            <a:ext cx="1295400" cy="285750"/>
          </a:xfrm>
          <a:prstGeom prst="curvedDownArrow">
            <a:avLst>
              <a:gd name="adj1" fmla="val 25689"/>
              <a:gd name="adj2" fmla="val 93689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241300" y="2971800"/>
            <a:ext cx="4375150" cy="1618060"/>
            <a:chOff x="152" y="2496"/>
            <a:chExt cx="2756" cy="1359"/>
          </a:xfrm>
        </p:grpSpPr>
        <p:grpSp>
          <p:nvGrpSpPr>
            <p:cNvPr id="10" name="Group 32"/>
            <p:cNvGrpSpPr>
              <a:grpSpLocks/>
            </p:cNvGrpSpPr>
            <p:nvPr/>
          </p:nvGrpSpPr>
          <p:grpSpPr bwMode="auto">
            <a:xfrm>
              <a:off x="296" y="3443"/>
              <a:ext cx="364" cy="412"/>
              <a:chOff x="3524" y="2564"/>
              <a:chExt cx="364" cy="412"/>
            </a:xfrm>
          </p:grpSpPr>
          <p:cxnSp>
            <p:nvCxnSpPr>
              <p:cNvPr id="229409" name="AutoShape 33"/>
              <p:cNvCxnSpPr>
                <a:cxnSpLocks noChangeShapeType="1"/>
                <a:endCxn id="229410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10" name="Oval 34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2</a:t>
                </a:r>
              </a:p>
            </p:txBody>
          </p:sp>
        </p:grpSp>
        <p:sp>
          <p:nvSpPr>
            <p:cNvPr id="229411" name="Oval 35"/>
            <p:cNvSpPr>
              <a:spLocks noChangeArrowheads="1"/>
            </p:cNvSpPr>
            <p:nvPr/>
          </p:nvSpPr>
          <p:spPr bwMode="auto">
            <a:xfrm>
              <a:off x="2092" y="2896"/>
              <a:ext cx="192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9</a:t>
              </a:r>
            </a:p>
          </p:txBody>
        </p:sp>
        <p:cxnSp>
          <p:nvCxnSpPr>
            <p:cNvPr id="229412" name="AutoShape 36"/>
            <p:cNvCxnSpPr>
              <a:cxnSpLocks noChangeShapeType="1"/>
              <a:stCxn id="229411" idx="5"/>
              <a:endCxn id="229413" idx="0"/>
            </p:cNvCxnSpPr>
            <p:nvPr/>
          </p:nvCxnSpPr>
          <p:spPr bwMode="auto">
            <a:xfrm>
              <a:off x="2256" y="3069"/>
              <a:ext cx="556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3" name="Oval 37"/>
            <p:cNvSpPr>
              <a:spLocks noChangeArrowheads="1"/>
            </p:cNvSpPr>
            <p:nvPr/>
          </p:nvSpPr>
          <p:spPr bwMode="auto">
            <a:xfrm>
              <a:off x="2716" y="3280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11</a:t>
              </a:r>
            </a:p>
          </p:txBody>
        </p:sp>
        <p:cxnSp>
          <p:nvCxnSpPr>
            <p:cNvPr id="229414" name="AutoShape 38"/>
            <p:cNvCxnSpPr>
              <a:cxnSpLocks noChangeShapeType="1"/>
              <a:stCxn id="229411" idx="0"/>
              <a:endCxn id="229415" idx="5"/>
            </p:cNvCxnSpPr>
            <p:nvPr/>
          </p:nvCxnSpPr>
          <p:spPr bwMode="auto">
            <a:xfrm flipH="1" flipV="1">
              <a:off x="1412" y="2672"/>
              <a:ext cx="776" cy="21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5" name="Oval 39"/>
            <p:cNvSpPr>
              <a:spLocks noChangeArrowheads="1"/>
            </p:cNvSpPr>
            <p:nvPr/>
          </p:nvSpPr>
          <p:spPr bwMode="auto">
            <a:xfrm>
              <a:off x="1248" y="2496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6</a:t>
              </a:r>
            </a:p>
          </p:txBody>
        </p:sp>
        <p:cxnSp>
          <p:nvCxnSpPr>
            <p:cNvPr id="229416" name="AutoShape 40"/>
            <p:cNvCxnSpPr>
              <a:cxnSpLocks noChangeShapeType="1"/>
              <a:stCxn id="229415" idx="3"/>
              <a:endCxn id="229417" idx="0"/>
            </p:cNvCxnSpPr>
            <p:nvPr/>
          </p:nvCxnSpPr>
          <p:spPr bwMode="auto">
            <a:xfrm flipH="1">
              <a:off x="584" y="2672"/>
              <a:ext cx="692" cy="2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17" name="Oval 41"/>
            <p:cNvSpPr>
              <a:spLocks noChangeArrowheads="1"/>
            </p:cNvSpPr>
            <p:nvPr/>
          </p:nvSpPr>
          <p:spPr bwMode="auto">
            <a:xfrm>
              <a:off x="488" y="2915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652" y="3079"/>
              <a:ext cx="364" cy="412"/>
              <a:chOff x="3524" y="2564"/>
              <a:chExt cx="364" cy="412"/>
            </a:xfrm>
          </p:grpSpPr>
          <p:cxnSp>
            <p:nvCxnSpPr>
              <p:cNvPr id="229419" name="AutoShape 43"/>
              <p:cNvCxnSpPr>
                <a:cxnSpLocks noChangeShapeType="1"/>
                <a:stCxn id="229417" idx="5"/>
                <a:endCxn id="229420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0" name="Oval 44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5</a:t>
                </a:r>
              </a:p>
            </p:txBody>
          </p:sp>
        </p:grp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152" y="3079"/>
              <a:ext cx="364" cy="412"/>
              <a:chOff x="3024" y="2564"/>
              <a:chExt cx="364" cy="412"/>
            </a:xfrm>
          </p:grpSpPr>
          <p:cxnSp>
            <p:nvCxnSpPr>
              <p:cNvPr id="229422" name="AutoShape 46"/>
              <p:cNvCxnSpPr>
                <a:cxnSpLocks noChangeShapeType="1"/>
                <a:stCxn id="229417" idx="3"/>
                <a:endCxn id="229423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3" name="Oval 47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</a:t>
                </a:r>
              </a:p>
            </p:txBody>
          </p:sp>
        </p:grpSp>
        <p:sp>
          <p:nvSpPr>
            <p:cNvPr id="229424" name="Oval 48"/>
            <p:cNvSpPr>
              <a:spLocks noChangeArrowheads="1"/>
            </p:cNvSpPr>
            <p:nvPr/>
          </p:nvSpPr>
          <p:spPr bwMode="auto">
            <a:xfrm>
              <a:off x="1496" y="2915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  <p:grpSp>
          <p:nvGrpSpPr>
            <p:cNvPr id="13" name="Group 49"/>
            <p:cNvGrpSpPr>
              <a:grpSpLocks/>
            </p:cNvGrpSpPr>
            <p:nvPr/>
          </p:nvGrpSpPr>
          <p:grpSpPr bwMode="auto">
            <a:xfrm>
              <a:off x="1160" y="3079"/>
              <a:ext cx="364" cy="412"/>
              <a:chOff x="4032" y="2564"/>
              <a:chExt cx="364" cy="412"/>
            </a:xfrm>
          </p:grpSpPr>
          <p:cxnSp>
            <p:nvCxnSpPr>
              <p:cNvPr id="229426" name="AutoShape 50"/>
              <p:cNvCxnSpPr>
                <a:cxnSpLocks noChangeShapeType="1"/>
                <a:stCxn id="229424" idx="3"/>
                <a:endCxn id="229427" idx="0"/>
              </p:cNvCxnSpPr>
              <p:nvPr/>
            </p:nvCxnSpPr>
            <p:spPr bwMode="auto">
              <a:xfrm flipH="1">
                <a:off x="4128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27" name="Oval 51"/>
              <p:cNvSpPr>
                <a:spLocks noChangeArrowheads="1"/>
              </p:cNvSpPr>
              <p:nvPr/>
            </p:nvSpPr>
            <p:spPr bwMode="auto">
              <a:xfrm>
                <a:off x="4032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7</a:t>
                </a:r>
              </a:p>
            </p:txBody>
          </p:sp>
        </p:grpSp>
        <p:grpSp>
          <p:nvGrpSpPr>
            <p:cNvPr id="14" name="Group 52"/>
            <p:cNvGrpSpPr>
              <a:grpSpLocks/>
            </p:cNvGrpSpPr>
            <p:nvPr/>
          </p:nvGrpSpPr>
          <p:grpSpPr bwMode="auto">
            <a:xfrm>
              <a:off x="2380" y="3424"/>
              <a:ext cx="364" cy="412"/>
              <a:chOff x="3024" y="2564"/>
              <a:chExt cx="364" cy="412"/>
            </a:xfrm>
          </p:grpSpPr>
          <p:cxnSp>
            <p:nvCxnSpPr>
              <p:cNvPr id="229429" name="AutoShape 53"/>
              <p:cNvCxnSpPr>
                <a:cxnSpLocks noChangeShapeType="1"/>
                <a:endCxn id="229430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30" name="Oval 54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10</a:t>
                </a:r>
              </a:p>
            </p:txBody>
          </p:sp>
        </p:grpSp>
      </p:grpSp>
      <p:grpSp>
        <p:nvGrpSpPr>
          <p:cNvPr id="15" name="Group 55"/>
          <p:cNvGrpSpPr>
            <a:grpSpLocks/>
          </p:cNvGrpSpPr>
          <p:nvPr/>
        </p:nvGrpSpPr>
        <p:grpSpPr bwMode="auto">
          <a:xfrm>
            <a:off x="5181600" y="2800350"/>
            <a:ext cx="3581400" cy="1862138"/>
            <a:chOff x="3264" y="2352"/>
            <a:chExt cx="2256" cy="1564"/>
          </a:xfrm>
        </p:grpSpPr>
        <p:grpSp>
          <p:nvGrpSpPr>
            <p:cNvPr id="16" name="Group 56"/>
            <p:cNvGrpSpPr>
              <a:grpSpLocks/>
            </p:cNvGrpSpPr>
            <p:nvPr/>
          </p:nvGrpSpPr>
          <p:grpSpPr bwMode="auto">
            <a:xfrm>
              <a:off x="3408" y="3456"/>
              <a:ext cx="364" cy="412"/>
              <a:chOff x="3524" y="2564"/>
              <a:chExt cx="364" cy="412"/>
            </a:xfrm>
          </p:grpSpPr>
          <p:cxnSp>
            <p:nvCxnSpPr>
              <p:cNvPr id="229433" name="AutoShape 57"/>
              <p:cNvCxnSpPr>
                <a:cxnSpLocks noChangeShapeType="1"/>
                <a:endCxn id="229434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34" name="Oval 58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2</a:t>
                </a:r>
              </a:p>
            </p:txBody>
          </p:sp>
        </p:grpSp>
        <p:sp>
          <p:nvSpPr>
            <p:cNvPr id="229435" name="Oval 59"/>
            <p:cNvSpPr>
              <a:spLocks noChangeArrowheads="1"/>
            </p:cNvSpPr>
            <p:nvPr/>
          </p:nvSpPr>
          <p:spPr bwMode="auto">
            <a:xfrm>
              <a:off x="4944" y="2928"/>
              <a:ext cx="192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9</a:t>
              </a:r>
            </a:p>
          </p:txBody>
        </p:sp>
        <p:cxnSp>
          <p:nvCxnSpPr>
            <p:cNvPr id="229436" name="AutoShape 60"/>
            <p:cNvCxnSpPr>
              <a:cxnSpLocks noChangeShapeType="1"/>
              <a:stCxn id="229435" idx="5"/>
              <a:endCxn id="229437" idx="0"/>
            </p:cNvCxnSpPr>
            <p:nvPr/>
          </p:nvCxnSpPr>
          <p:spPr bwMode="auto">
            <a:xfrm>
              <a:off x="5108" y="3101"/>
              <a:ext cx="316" cy="2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37" name="Oval 61"/>
            <p:cNvSpPr>
              <a:spLocks noChangeArrowheads="1"/>
            </p:cNvSpPr>
            <p:nvPr/>
          </p:nvSpPr>
          <p:spPr bwMode="auto">
            <a:xfrm>
              <a:off x="5328" y="3360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11</a:t>
              </a:r>
            </a:p>
          </p:txBody>
        </p:sp>
        <p:cxnSp>
          <p:nvCxnSpPr>
            <p:cNvPr id="229438" name="AutoShape 62"/>
            <p:cNvCxnSpPr>
              <a:cxnSpLocks noChangeShapeType="1"/>
              <a:stCxn id="229435" idx="0"/>
              <a:endCxn id="229439" idx="5"/>
            </p:cNvCxnSpPr>
            <p:nvPr/>
          </p:nvCxnSpPr>
          <p:spPr bwMode="auto">
            <a:xfrm flipH="1" flipV="1">
              <a:off x="4436" y="2528"/>
              <a:ext cx="604" cy="3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39" name="Oval 63"/>
            <p:cNvSpPr>
              <a:spLocks noChangeArrowheads="1"/>
            </p:cNvSpPr>
            <p:nvPr/>
          </p:nvSpPr>
          <p:spPr bwMode="auto">
            <a:xfrm>
              <a:off x="4272" y="2352"/>
              <a:ext cx="192" cy="19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6</a:t>
              </a:r>
            </a:p>
          </p:txBody>
        </p:sp>
        <p:cxnSp>
          <p:nvCxnSpPr>
            <p:cNvPr id="229440" name="AutoShape 64"/>
            <p:cNvCxnSpPr>
              <a:cxnSpLocks noChangeShapeType="1"/>
              <a:stCxn id="229439" idx="3"/>
              <a:endCxn id="229441" idx="0"/>
            </p:cNvCxnSpPr>
            <p:nvPr/>
          </p:nvCxnSpPr>
          <p:spPr bwMode="auto">
            <a:xfrm flipH="1">
              <a:off x="3696" y="2528"/>
              <a:ext cx="604" cy="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29441" name="Oval 65"/>
            <p:cNvSpPr>
              <a:spLocks noChangeArrowheads="1"/>
            </p:cNvSpPr>
            <p:nvPr/>
          </p:nvSpPr>
          <p:spPr bwMode="auto">
            <a:xfrm>
              <a:off x="3600" y="2928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3</a:t>
              </a:r>
            </a:p>
          </p:txBody>
        </p:sp>
        <p:grpSp>
          <p:nvGrpSpPr>
            <p:cNvPr id="17" name="Group 66"/>
            <p:cNvGrpSpPr>
              <a:grpSpLocks/>
            </p:cNvGrpSpPr>
            <p:nvPr/>
          </p:nvGrpSpPr>
          <p:grpSpPr bwMode="auto">
            <a:xfrm>
              <a:off x="3764" y="3092"/>
              <a:ext cx="364" cy="412"/>
              <a:chOff x="3524" y="2564"/>
              <a:chExt cx="364" cy="412"/>
            </a:xfrm>
          </p:grpSpPr>
          <p:cxnSp>
            <p:nvCxnSpPr>
              <p:cNvPr id="229443" name="AutoShape 67"/>
              <p:cNvCxnSpPr>
                <a:cxnSpLocks noChangeShapeType="1"/>
                <a:stCxn id="229441" idx="5"/>
                <a:endCxn id="229444" idx="0"/>
              </p:cNvCxnSpPr>
              <p:nvPr/>
            </p:nvCxnSpPr>
            <p:spPr bwMode="auto">
              <a:xfrm>
                <a:off x="3524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44" name="Oval 68"/>
              <p:cNvSpPr>
                <a:spLocks noChangeArrowheads="1"/>
              </p:cNvSpPr>
              <p:nvPr/>
            </p:nvSpPr>
            <p:spPr bwMode="auto">
              <a:xfrm>
                <a:off x="3696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5</a:t>
                </a:r>
              </a:p>
            </p:txBody>
          </p:sp>
        </p:grpSp>
        <p:grpSp>
          <p:nvGrpSpPr>
            <p:cNvPr id="18" name="Group 69"/>
            <p:cNvGrpSpPr>
              <a:grpSpLocks/>
            </p:cNvGrpSpPr>
            <p:nvPr/>
          </p:nvGrpSpPr>
          <p:grpSpPr bwMode="auto">
            <a:xfrm>
              <a:off x="3264" y="3092"/>
              <a:ext cx="364" cy="412"/>
              <a:chOff x="3024" y="2564"/>
              <a:chExt cx="364" cy="412"/>
            </a:xfrm>
          </p:grpSpPr>
          <p:cxnSp>
            <p:nvCxnSpPr>
              <p:cNvPr id="229446" name="AutoShape 70"/>
              <p:cNvCxnSpPr>
                <a:cxnSpLocks noChangeShapeType="1"/>
                <a:stCxn id="229441" idx="3"/>
                <a:endCxn id="229447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47" name="Oval 71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</a:t>
                </a:r>
              </a:p>
            </p:txBody>
          </p:sp>
        </p:grpSp>
        <p:sp>
          <p:nvSpPr>
            <p:cNvPr id="229448" name="Oval 72"/>
            <p:cNvSpPr>
              <a:spLocks noChangeArrowheads="1"/>
            </p:cNvSpPr>
            <p:nvPr/>
          </p:nvSpPr>
          <p:spPr bwMode="auto">
            <a:xfrm>
              <a:off x="4608" y="3264"/>
              <a:ext cx="192" cy="1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Arial" charset="0"/>
                </a:rPr>
                <a:t>8</a:t>
              </a:r>
            </a:p>
          </p:txBody>
        </p:sp>
        <p:grpSp>
          <p:nvGrpSpPr>
            <p:cNvPr id="19" name="Group 73"/>
            <p:cNvGrpSpPr>
              <a:grpSpLocks/>
            </p:cNvGrpSpPr>
            <p:nvPr/>
          </p:nvGrpSpPr>
          <p:grpSpPr bwMode="auto">
            <a:xfrm>
              <a:off x="4272" y="3428"/>
              <a:ext cx="364" cy="412"/>
              <a:chOff x="4032" y="2564"/>
              <a:chExt cx="364" cy="412"/>
            </a:xfrm>
          </p:grpSpPr>
          <p:cxnSp>
            <p:nvCxnSpPr>
              <p:cNvPr id="229450" name="AutoShape 74"/>
              <p:cNvCxnSpPr>
                <a:cxnSpLocks noChangeShapeType="1"/>
                <a:stCxn id="229448" idx="3"/>
                <a:endCxn id="229451" idx="0"/>
              </p:cNvCxnSpPr>
              <p:nvPr/>
            </p:nvCxnSpPr>
            <p:spPr bwMode="auto">
              <a:xfrm flipH="1">
                <a:off x="4128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51" name="Oval 75"/>
              <p:cNvSpPr>
                <a:spLocks noChangeArrowheads="1"/>
              </p:cNvSpPr>
              <p:nvPr/>
            </p:nvSpPr>
            <p:spPr bwMode="auto">
              <a:xfrm>
                <a:off x="4032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7</a:t>
                </a:r>
              </a:p>
            </p:txBody>
          </p:sp>
        </p:grpSp>
        <p:grpSp>
          <p:nvGrpSpPr>
            <p:cNvPr id="20" name="Group 76"/>
            <p:cNvGrpSpPr>
              <a:grpSpLocks/>
            </p:cNvGrpSpPr>
            <p:nvPr/>
          </p:nvGrpSpPr>
          <p:grpSpPr bwMode="auto">
            <a:xfrm>
              <a:off x="4992" y="3504"/>
              <a:ext cx="364" cy="412"/>
              <a:chOff x="3024" y="2564"/>
              <a:chExt cx="364" cy="412"/>
            </a:xfrm>
          </p:grpSpPr>
          <p:cxnSp>
            <p:nvCxnSpPr>
              <p:cNvPr id="229453" name="AutoShape 77"/>
              <p:cNvCxnSpPr>
                <a:cxnSpLocks noChangeShapeType="1"/>
                <a:endCxn id="229454" idx="0"/>
              </p:cNvCxnSpPr>
              <p:nvPr/>
            </p:nvCxnSpPr>
            <p:spPr bwMode="auto">
              <a:xfrm flipH="1">
                <a:off x="3120" y="2564"/>
                <a:ext cx="268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229454" name="Oval 78"/>
              <p:cNvSpPr>
                <a:spLocks noChangeArrowheads="1"/>
              </p:cNvSpPr>
              <p:nvPr/>
            </p:nvSpPr>
            <p:spPr bwMode="auto">
              <a:xfrm>
                <a:off x="3024" y="2784"/>
                <a:ext cx="192" cy="19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r>
                  <a:rPr lang="en-US" sz="1800">
                    <a:latin typeface="Arial" charset="0"/>
                  </a:rPr>
                  <a:t>10</a:t>
                </a:r>
              </a:p>
            </p:txBody>
          </p:sp>
        </p:grpSp>
        <p:cxnSp>
          <p:nvCxnSpPr>
            <p:cNvPr id="229455" name="AutoShape 79"/>
            <p:cNvCxnSpPr>
              <a:cxnSpLocks noChangeShapeType="1"/>
              <a:stCxn id="229448" idx="7"/>
              <a:endCxn id="229435" idx="3"/>
            </p:cNvCxnSpPr>
            <p:nvPr/>
          </p:nvCxnSpPr>
          <p:spPr bwMode="auto">
            <a:xfrm flipV="1">
              <a:off x="4772" y="3101"/>
              <a:ext cx="200" cy="19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</p:spPr>
        </p:cxn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34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669727" y="234404"/>
            <a:ext cx="7804547" cy="5656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55675">
              <a:defRPr sz="6240"/>
            </a:lvl1pPr>
          </a:lstStyle>
          <a:p>
            <a:pPr lvl="0">
              <a:defRPr sz="1800"/>
            </a:pPr>
            <a:r>
              <a:rPr lang="en-US" sz="3900" dirty="0"/>
              <a:t>Rotation of Trees</a:t>
            </a:r>
            <a:endParaRPr sz="3900" dirty="0"/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669727" y="953244"/>
            <a:ext cx="7804547" cy="79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300" dirty="0"/>
              <a:t>Maintaining Red-Black tree properties upon insertion involves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rotations</a:t>
            </a:r>
          </a:p>
        </p:txBody>
      </p:sp>
      <p:pic>
        <p:nvPicPr>
          <p:cNvPr id="56" name="rotati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900017"/>
            <a:ext cx="5927541" cy="134346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828637" y="3560782"/>
            <a:ext cx="7365014" cy="772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lang="en-US" sz="2300" dirty="0"/>
              <a:t>Rotation maintains </a:t>
            </a:r>
            <a:r>
              <a:rPr lang="en-US" sz="2300" dirty="0" err="1"/>
              <a:t>inorder</a:t>
            </a:r>
            <a:r>
              <a:rPr lang="en-US" sz="2300" dirty="0"/>
              <a:t> ordering of keys.</a:t>
            </a:r>
          </a:p>
          <a:p>
            <a:pPr lvl="0">
              <a:defRPr sz="1800"/>
            </a:pPr>
            <a:r>
              <a:rPr sz="2300" dirty="0"/>
              <a:t>What happens to the relative subtree heights?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29400" y="1694587"/>
            <a:ext cx="251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Left-Rotate: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child is not T.NIL.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is new root.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is y's left child.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y's left child is x's right child.</a:t>
            </a:r>
          </a:p>
        </p:txBody>
      </p:sp>
    </p:spTree>
    <p:extLst>
      <p:ext uri="{BB962C8B-B14F-4D97-AF65-F5344CB8AC3E}">
        <p14:creationId xmlns:p14="http://schemas.microsoft.com/office/powerpoint/2010/main" val="16076925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160734"/>
            <a:ext cx="8807634" cy="45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593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81350"/>
            <a:ext cx="8229600" cy="1828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Before rotation: keys of x’s left subtree ≤ 11≤ keys of y’s left subtree ≤ 18 ≤ keys of y’s right subtree.</a:t>
            </a:r>
          </a:p>
          <a:p>
            <a:r>
              <a:rPr lang="en-US" dirty="0"/>
              <a:t>Rotation makes y’s left subtree into x’s right subtree.</a:t>
            </a:r>
          </a:p>
          <a:p>
            <a:r>
              <a:rPr lang="en-US" dirty="0"/>
              <a:t>After rotation: keys of x’s left subtree ≤11 ≤keys of x’s right subtree ≤18≤ keys of y’s right subtree.</a:t>
            </a:r>
          </a:p>
          <a:p>
            <a:r>
              <a:rPr lang="en-US" dirty="0"/>
              <a:t>Rotation is done by changing pointers.  Time complexity = ??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5750"/>
            <a:ext cx="5547880" cy="285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632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Left-Rotate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38933" r="20483" b="13192"/>
          <a:stretch/>
        </p:blipFill>
        <p:spPr bwMode="auto">
          <a:xfrm>
            <a:off x="464618" y="1123950"/>
            <a:ext cx="6924502" cy="365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019550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complexity?</a:t>
            </a:r>
          </a:p>
        </p:txBody>
      </p:sp>
    </p:spTree>
    <p:extLst>
      <p:ext uri="{BB962C8B-B14F-4D97-AF65-F5344CB8AC3E}">
        <p14:creationId xmlns:p14="http://schemas.microsoft.com/office/powerpoint/2010/main" val="18647142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pseudocode for RIGHT-ROTATE.</a:t>
            </a:r>
          </a:p>
          <a:p>
            <a:r>
              <a:rPr lang="en-US" dirty="0"/>
              <a:t>Argue that in every n-node binary search tree, there are exactly n - 1 possible rotations.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732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742950"/>
          </a:xfrm>
        </p:spPr>
        <p:txBody>
          <a:bodyPr/>
          <a:lstStyle/>
          <a:p>
            <a:r>
              <a:rPr lang="en-US" dirty="0"/>
              <a:t>Insertion and deletion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8610600" cy="3810000"/>
          </a:xfrm>
        </p:spPr>
        <p:txBody>
          <a:bodyPr>
            <a:normAutofit fontScale="77500" lnSpcReduction="20000"/>
          </a:bodyPr>
          <a:lstStyle/>
          <a:p>
            <a:r>
              <a:rPr lang="en-US" cap="small" dirty="0"/>
              <a:t>Search, Min, Max, Successor, Predecessor </a:t>
            </a:r>
            <a:r>
              <a:rPr lang="en-US" dirty="0"/>
              <a:t>are the same as with binary search tree.</a:t>
            </a:r>
          </a:p>
          <a:p>
            <a:endParaRPr lang="en-US" dirty="0"/>
          </a:p>
          <a:p>
            <a:r>
              <a:rPr lang="en-US" dirty="0"/>
              <a:t>If we </a:t>
            </a:r>
            <a:r>
              <a:rPr lang="en-US" b="1" dirty="0"/>
              <a:t>insert</a:t>
            </a:r>
            <a:r>
              <a:rPr lang="en-US" dirty="0"/>
              <a:t>, what color to make the new node?</a:t>
            </a:r>
          </a:p>
          <a:p>
            <a:pPr lvl="1"/>
            <a:r>
              <a:rPr lang="en-US" dirty="0"/>
              <a:t>Red? Might violate property 4. (if node is red, both children are black)</a:t>
            </a:r>
          </a:p>
          <a:p>
            <a:pPr lvl="1"/>
            <a:r>
              <a:rPr lang="en-US" dirty="0"/>
              <a:t>Black? Might violate property 5 (all paths to descendants have same number of black nodes)</a:t>
            </a:r>
          </a:p>
          <a:p>
            <a:pPr lvl="1"/>
            <a:endParaRPr lang="en-US" dirty="0"/>
          </a:p>
          <a:p>
            <a:r>
              <a:rPr lang="en-US" dirty="0"/>
              <a:t>If we </a:t>
            </a:r>
            <a:r>
              <a:rPr lang="en-US" b="1" dirty="0"/>
              <a:t>delete</a:t>
            </a:r>
            <a:r>
              <a:rPr lang="en-US" dirty="0"/>
              <a:t>, what color was the node that was removed?</a:t>
            </a:r>
          </a:p>
          <a:p>
            <a:pPr lvl="1"/>
            <a:r>
              <a:rPr lang="en-US" dirty="0"/>
              <a:t>Red? OK, since we won’t have changed any black-heights, nor will we have created two red nodes in a row. </a:t>
            </a:r>
          </a:p>
          <a:p>
            <a:pPr lvl="1"/>
            <a:r>
              <a:rPr lang="en-US" dirty="0"/>
              <a:t>Black? Could cause there to be two reds in a row (violating property 4), and can also cause a violation of property 5. Could also cause a violation of property 2 (root is black), if the removed node was the root and its child—which becomes the new root—was red.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523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000"/>
              <a:t>Red-Black Trees</a:t>
            </a:r>
          </a:p>
        </p:txBody>
      </p:sp>
      <p:sp>
        <p:nvSpPr>
          <p:cNvPr id="36" name="Shape 36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300" dirty="0"/>
              <a:t>Red Black Trees are a kind of Binary Search Tree</a:t>
            </a:r>
            <a:r>
              <a:rPr lang="en-US" sz="2300" dirty="0"/>
              <a:t> </a:t>
            </a:r>
            <a:r>
              <a:rPr sz="2300" dirty="0"/>
              <a:t>that are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balanced</a:t>
            </a:r>
            <a:endParaRPr sz="2300" dirty="0"/>
          </a:p>
          <a:p>
            <a:pPr lvl="2">
              <a:defRPr sz="1800"/>
            </a:pPr>
            <a:r>
              <a:rPr sz="2300" dirty="0"/>
              <a:t>guarantee of logarithmic height</a:t>
            </a:r>
            <a:r>
              <a:rPr lang="en-US" sz="2300" dirty="0"/>
              <a:t> O(</a:t>
            </a:r>
            <a:r>
              <a:rPr lang="en-US" sz="2300" dirty="0" err="1"/>
              <a:t>lg</a:t>
            </a:r>
            <a:r>
              <a:rPr lang="en-US" sz="2300" dirty="0"/>
              <a:t> n)</a:t>
            </a:r>
          </a:p>
          <a:p>
            <a:pPr lvl="2">
              <a:defRPr sz="1800"/>
            </a:pPr>
            <a:r>
              <a:rPr lang="en-US" sz="2300" dirty="0"/>
              <a:t>Non-modifying binary-search-tree operations MINIMUM, MAXIMUM, SUCCESSOR, PREDECESSOR, and SEARCH run in O(</a:t>
            </a:r>
            <a:r>
              <a:rPr lang="en-US" sz="2300" dirty="0" err="1"/>
              <a:t>lg</a:t>
            </a:r>
            <a:r>
              <a:rPr lang="en-US" sz="2300" dirty="0"/>
              <a:t> n) time on red-black trees.</a:t>
            </a:r>
            <a:endParaRPr sz="2300" dirty="0"/>
          </a:p>
          <a:p>
            <a:pPr lvl="2">
              <a:defRPr sz="1800"/>
            </a:pPr>
            <a:r>
              <a:rPr lang="en-US" sz="2300" dirty="0"/>
              <a:t>INSERT and DELETE are tricky</a:t>
            </a:r>
            <a:r>
              <a:rPr sz="2300" dirty="0"/>
              <a:t>!</a:t>
            </a:r>
            <a:r>
              <a:rPr lang="en-US" sz="2300" dirty="0"/>
              <a:t>  Must maintain red-black tree properties.</a:t>
            </a:r>
            <a:endParaRPr sz="2300" dirty="0"/>
          </a:p>
          <a:p>
            <a:pPr lvl="1">
              <a:defRPr sz="1800"/>
            </a:pPr>
            <a:r>
              <a:rPr lang="en-US" sz="2300" dirty="0"/>
              <a:t>R-B Trees</a:t>
            </a:r>
            <a:r>
              <a:rPr sz="2300" dirty="0"/>
              <a:t> have an extra bit of information at each node</a:t>
            </a:r>
          </a:p>
          <a:p>
            <a:pPr lvl="2">
              <a:defRPr sz="1800"/>
            </a:pPr>
            <a:r>
              <a:rPr sz="2300" dirty="0"/>
              <a:t>the color: </a:t>
            </a:r>
            <a:r>
              <a:rPr sz="2300" dirty="0">
                <a:solidFill>
                  <a:srgbClr val="861001"/>
                </a:solidFill>
              </a:rPr>
              <a:t>Red?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2300" dirty="0"/>
              <a:t>or Black?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3716"/>
            <a:ext cx="1066800" cy="246888"/>
          </a:xfrm>
        </p:spPr>
        <p:txBody>
          <a:bodyPr/>
          <a:lstStyle/>
          <a:p>
            <a:fld id="{B16321D1-DD73-400D-81F2-682B62F766C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9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000"/>
              <a:t>R-B Insertion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 dirty="0"/>
              <a:t>First, insert the new value as a </a:t>
            </a:r>
            <a:r>
              <a:rPr sz="2300" b="1" dirty="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red</a:t>
            </a:r>
            <a:r>
              <a:rPr sz="2300" dirty="0"/>
              <a:t> leaf into the R-B tree just like a BST.</a:t>
            </a:r>
          </a:p>
          <a:p>
            <a:pPr lvl="1">
              <a:defRPr sz="1800"/>
            </a:pPr>
            <a:r>
              <a:rPr sz="2300" dirty="0"/>
              <a:t>RB-Insert(</a:t>
            </a:r>
            <a:r>
              <a:rPr sz="2300" dirty="0" err="1"/>
              <a:t>T,z</a:t>
            </a:r>
            <a:r>
              <a:rPr sz="2300" dirty="0"/>
              <a:t>)</a:t>
            </a:r>
          </a:p>
          <a:p>
            <a:pPr lvl="0">
              <a:defRPr sz="1800"/>
            </a:pPr>
            <a:r>
              <a:rPr sz="2300" dirty="0"/>
              <a:t>This may cause a </a:t>
            </a:r>
            <a:r>
              <a:rPr sz="2300" dirty="0">
                <a:solidFill>
                  <a:srgbClr val="C82506"/>
                </a:solidFill>
              </a:rPr>
              <a:t>red-red</a:t>
            </a:r>
            <a:r>
              <a:rPr sz="2300" dirty="0"/>
              <a:t> violation or a </a:t>
            </a:r>
            <a:r>
              <a:rPr sz="2300" dirty="0">
                <a:solidFill>
                  <a:srgbClr val="C82506"/>
                </a:solidFill>
              </a:rPr>
              <a:t>red</a:t>
            </a:r>
            <a:r>
              <a:rPr sz="2300" dirty="0"/>
              <a:t> root violation, thus needing to be fixed.</a:t>
            </a:r>
          </a:p>
          <a:p>
            <a:pPr lvl="1">
              <a:defRPr sz="1800"/>
            </a:pPr>
            <a:r>
              <a:rPr sz="2300" dirty="0"/>
              <a:t>RB-Insert-Fixup(</a:t>
            </a:r>
            <a:r>
              <a:rPr sz="2300" dirty="0" err="1"/>
              <a:t>T,z</a:t>
            </a:r>
            <a:r>
              <a:rPr sz="2300" dirty="0"/>
              <a:t>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670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rbinser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99" y="285750"/>
            <a:ext cx="3622541" cy="465421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5256051" y="523774"/>
            <a:ext cx="3154986" cy="772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Lines 3-7 search for the</a:t>
            </a:r>
          </a:p>
          <a:p>
            <a:pPr lvl="0">
              <a:defRPr sz="1800"/>
            </a:pPr>
            <a:r>
              <a:rPr sz="2300" dirty="0"/>
              <a:t>correct leaf position.</a:t>
            </a:r>
          </a:p>
        </p:txBody>
      </p:sp>
      <p:sp>
        <p:nvSpPr>
          <p:cNvPr id="79" name="Shape 79"/>
          <p:cNvSpPr/>
          <p:nvPr/>
        </p:nvSpPr>
        <p:spPr>
          <a:xfrm>
            <a:off x="5256051" y="1352550"/>
            <a:ext cx="2157919" cy="1126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Note that </a:t>
            </a:r>
            <a:r>
              <a:rPr sz="2300" b="1" dirty="0">
                <a:latin typeface="Helvetica"/>
                <a:ea typeface="Helvetica"/>
                <a:cs typeface="Helvetica"/>
                <a:sym typeface="Helvetica"/>
              </a:rPr>
              <a:t>nil</a:t>
            </a:r>
            <a:r>
              <a:rPr sz="2300" dirty="0"/>
              <a:t> is</a:t>
            </a:r>
          </a:p>
          <a:p>
            <a:pPr lvl="0">
              <a:defRPr sz="1800"/>
            </a:pPr>
            <a:r>
              <a:rPr sz="2300" dirty="0"/>
              <a:t>not the same as</a:t>
            </a:r>
          </a:p>
          <a:p>
            <a:pPr lvl="0">
              <a:defRPr sz="1800"/>
            </a:pPr>
            <a:r>
              <a:rPr sz="2300" dirty="0"/>
              <a:t>NULL. </a:t>
            </a:r>
          </a:p>
        </p:txBody>
      </p:sp>
      <p:sp>
        <p:nvSpPr>
          <p:cNvPr id="80" name="Shape 80"/>
          <p:cNvSpPr/>
          <p:nvPr/>
        </p:nvSpPr>
        <p:spPr>
          <a:xfrm>
            <a:off x="5256051" y="2544352"/>
            <a:ext cx="3417879" cy="2541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Remember that the newly</a:t>
            </a:r>
          </a:p>
          <a:p>
            <a:pPr lvl="0">
              <a:defRPr sz="1800"/>
            </a:pPr>
            <a:r>
              <a:rPr sz="2300" dirty="0"/>
              <a:t>inserted node z is first</a:t>
            </a:r>
          </a:p>
          <a:p>
            <a:pPr lvl="0">
              <a:defRPr sz="1800"/>
            </a:pPr>
            <a:r>
              <a:rPr sz="2300" dirty="0"/>
              <a:t>colored red.</a:t>
            </a:r>
            <a:endParaRPr lang="en-US" sz="2300" dirty="0"/>
          </a:p>
          <a:p>
            <a:pPr lvl="0">
              <a:defRPr sz="1800"/>
            </a:pPr>
            <a:endParaRPr lang="en-US" sz="2300" dirty="0"/>
          </a:p>
          <a:p>
            <a:pPr lvl="0">
              <a:defRPr sz="1800"/>
            </a:pPr>
            <a:r>
              <a:rPr lang="en-US" sz="2300" dirty="0"/>
              <a:t>What are 4 differences</a:t>
            </a:r>
          </a:p>
          <a:p>
            <a:pPr lvl="0">
              <a:defRPr sz="1800"/>
            </a:pPr>
            <a:r>
              <a:rPr lang="en-US" sz="2300" dirty="0"/>
              <a:t>between Tree-Insert and </a:t>
            </a:r>
          </a:p>
          <a:p>
            <a:pPr lvl="0">
              <a:defRPr sz="1800"/>
            </a:pPr>
            <a:r>
              <a:rPr lang="en-US" sz="2300" dirty="0"/>
              <a:t>RB-Insert?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rbinsertfixu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79" y="616301"/>
            <a:ext cx="8948818" cy="4390562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789110" y="197961"/>
            <a:ext cx="5947995" cy="41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7" tIns="31887" rIns="31887" bIns="31887" anchor="ctr">
            <a:spAutoFit/>
          </a:bodyPr>
          <a:lstStyle/>
          <a:p>
            <a:pPr lvl="0">
              <a:defRPr sz="1800"/>
            </a:pPr>
            <a:r>
              <a:rPr sz="2300" dirty="0"/>
              <a:t>Unfortunately, the Fixup is more complicated!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0" y="745575"/>
            <a:ext cx="1795640" cy="618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1887" tIns="31887" rIns="31887" bIns="31887" numCol="1" spcCol="23915" rtlCol="0" anchor="ctr">
            <a:spAutoFit/>
          </a:bodyPr>
          <a:lstStyle/>
          <a:p>
            <a:pPr defTabSz="366702" latinLnBrk="1" hangingPunct="0"/>
            <a:r>
              <a:rPr lang="en-US" b="1" dirty="0">
                <a:solidFill>
                  <a:schemeClr val="accent2"/>
                </a:solidFill>
              </a:rPr>
              <a:t>Note that y is </a:t>
            </a:r>
          </a:p>
          <a:p>
            <a:pPr algn="ctr" defTabSz="366702" latinLnBrk="1" hangingPunct="0"/>
            <a:r>
              <a:rPr lang="en-US" b="1" dirty="0">
                <a:solidFill>
                  <a:schemeClr val="accent2"/>
                </a:solidFill>
              </a:rPr>
              <a:t>the UNCLE of z.</a:t>
            </a:r>
            <a:endParaRPr lang="en-US" sz="2300" b="1" dirty="0">
              <a:solidFill>
                <a:schemeClr val="accent2"/>
              </a:solidFill>
              <a:sym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36236" y="1520965"/>
            <a:ext cx="2895023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if red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parent black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uncle black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color grandparent red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move problem to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gp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882B">
                  <a:lumMod val="75000"/>
                </a:srgbClr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if right child with black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move problem up to parent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rotate on parent node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z is a left child with black uncle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change parent &amp; </a:t>
            </a:r>
            <a:r>
              <a:rPr lang="en-US" sz="1600" kern="0" dirty="0" err="1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gp</a:t>
            </a:r>
            <a:r>
              <a:rPr lang="en-US" sz="1600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 colors</a:t>
            </a:r>
          </a:p>
          <a:p>
            <a:pPr marL="0" marR="0" lvl="0" indent="0" algn="r" defTabSz="58420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00882B">
                    <a:lumMod val="75000"/>
                  </a:srgbClr>
                </a:solidFill>
                <a:latin typeface="Helvetica Light"/>
                <a:sym typeface="Helvetica Light"/>
              </a:rPr>
              <a:t>rotate right</a:t>
            </a:r>
          </a:p>
        </p:txBody>
      </p:sp>
    </p:spTree>
    <p:extLst>
      <p:ext uri="{BB962C8B-B14F-4D97-AF65-F5344CB8AC3E}">
        <p14:creationId xmlns:p14="http://schemas.microsoft.com/office/powerpoint/2010/main" val="413754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2472" y="272663"/>
            <a:ext cx="4086018" cy="4982382"/>
          </a:xfrm>
          <a:prstGeom prst="rect">
            <a:avLst/>
          </a:prstGeom>
        </p:spPr>
        <p:txBody>
          <a:bodyPr wrap="square" lIns="57397" tIns="28698" rIns="57397" bIns="28698">
            <a:spAutoFit/>
          </a:bodyPr>
          <a:lstStyle/>
          <a:p>
            <a:pPr algn="ctr" rtl="0" latinLnBrk="1" hangingPunct="0"/>
            <a:r>
              <a:rPr lang="en-US" sz="1600" b="1" dirty="0">
                <a:solidFill>
                  <a:srgbClr val="000000"/>
                </a:solidFill>
              </a:rPr>
              <a:t>Case 1: </a:t>
            </a:r>
            <a:r>
              <a:rPr lang="en-US" sz="1600" dirty="0">
                <a:solidFill>
                  <a:srgbClr val="000000"/>
                </a:solidFill>
              </a:rPr>
              <a:t>If </a:t>
            </a:r>
            <a:r>
              <a:rPr lang="en-US" sz="1600" dirty="0">
                <a:solidFill>
                  <a:srgbClr val="FF0000"/>
                </a:solidFill>
              </a:rPr>
              <a:t>red uncle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 algn="ctr" rtl="0" latinLnBrk="1" hangingPunct="0"/>
            <a:r>
              <a:rPr lang="en-US" sz="1600" dirty="0">
                <a:solidFill>
                  <a:srgbClr val="000000"/>
                </a:solidFill>
              </a:rPr>
              <a:t>Re-color above generations.</a:t>
            </a:r>
          </a:p>
          <a:p>
            <a:pPr algn="ctr" rtl="0" latinLnBrk="1" hangingPunct="0"/>
            <a:r>
              <a:rPr lang="en-US" sz="1600" dirty="0"/>
              <a:t>Also, move problem to </a:t>
            </a:r>
            <a:r>
              <a:rPr lang="en-US" sz="1600" dirty="0" err="1"/>
              <a:t>gp</a:t>
            </a:r>
            <a:r>
              <a:rPr lang="en-US" sz="1600" dirty="0"/>
              <a:t>.</a:t>
            </a:r>
          </a:p>
          <a:p>
            <a:pPr algn="ctr" rtl="0" latinLnBrk="1" hangingPunct="0"/>
            <a:r>
              <a:rPr lang="en-US" sz="1600" dirty="0">
                <a:solidFill>
                  <a:srgbClr val="000000"/>
                </a:solidFill>
              </a:rPr>
              <a:t>Note that y is z's uncle</a:t>
            </a:r>
          </a:p>
          <a:p>
            <a:pPr algn="ctr" rtl="0" latinLnBrk="1" hangingPunct="0"/>
            <a:endParaRPr lang="en-US" sz="1600" dirty="0">
              <a:solidFill>
                <a:srgbClr val="000000"/>
              </a:solidFill>
            </a:endParaRP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  <a:sym typeface="Helvetica Light"/>
              </a:rPr>
              <a:t>Case 2: </a:t>
            </a:r>
            <a:r>
              <a:rPr lang="en-US" sz="1600" dirty="0">
                <a:solidFill>
                  <a:srgbClr val="000000"/>
                </a:solidFill>
              </a:rPr>
              <a:t>Black uncle and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Zig-Zagging </a:t>
            </a:r>
            <a:br>
              <a:rPr lang="en-US" sz="1600" dirty="0">
                <a:solidFill>
                  <a:srgbClr val="000000"/>
                </a:solidFill>
                <a:sym typeface="Helvetica Light"/>
              </a:rPr>
            </a:br>
            <a:r>
              <a:rPr lang="en-US" sz="1600" dirty="0">
                <a:solidFill>
                  <a:srgbClr val="000000"/>
                </a:solidFill>
                <a:sym typeface="Helvetica Light"/>
              </a:rPr>
              <a:t>(z is a right child </a:t>
            </a:r>
            <a:br>
              <a:rPr lang="en-US" sz="1600" dirty="0">
                <a:solidFill>
                  <a:srgbClr val="000000"/>
                </a:solidFill>
                <a:sym typeface="Helvetica Light"/>
              </a:rPr>
            </a:br>
            <a:r>
              <a:rPr lang="en-US" sz="1600" dirty="0">
                <a:solidFill>
                  <a:srgbClr val="000000"/>
                </a:solidFill>
                <a:sym typeface="Helvetica Light"/>
              </a:rPr>
              <a:t>and z's parent is a left child):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</a:rPr>
              <a:t>Move problem to parent.  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</a:rPr>
              <a:t>Rotate on parent to remove 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</a:rPr>
              <a:t>zig-zag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 </a:t>
            </a:r>
          </a:p>
          <a:p>
            <a:pPr algn="ctr" defTabSz="366702" latinLnBrk="1" hangingPunct="0"/>
            <a:endParaRPr lang="en-US" sz="1600" dirty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  <a:sym typeface="Helvetica Light"/>
              </a:rPr>
              <a:t>Case 3: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 Black uncle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Without zig-zag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(z is a left child </a:t>
            </a:r>
            <a:br>
              <a:rPr lang="en-US" sz="1600" dirty="0">
                <a:solidFill>
                  <a:srgbClr val="000000"/>
                </a:solidFill>
                <a:sym typeface="Helvetica Light"/>
              </a:rPr>
            </a:br>
            <a:r>
              <a:rPr lang="en-US" sz="1600" dirty="0">
                <a:solidFill>
                  <a:srgbClr val="000000"/>
                </a:solidFill>
                <a:sym typeface="Helvetica Light"/>
              </a:rPr>
              <a:t>and z's parent is a left child):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</a:rPr>
              <a:t>Recolor parent to black and </a:t>
            </a:r>
            <a:r>
              <a:rPr lang="en-US" sz="1600" dirty="0" err="1">
                <a:solidFill>
                  <a:srgbClr val="000000"/>
                </a:solidFill>
              </a:rPr>
              <a:t>gp</a:t>
            </a:r>
            <a:r>
              <a:rPr lang="en-US" sz="1600" dirty="0">
                <a:solidFill>
                  <a:srgbClr val="000000"/>
                </a:solidFill>
              </a:rPr>
              <a:t> to red.</a:t>
            </a:r>
          </a:p>
          <a:p>
            <a:pPr algn="ctr" defTabSz="366702" latinLnBrk="1" hangingPunct="0"/>
            <a:r>
              <a:rPr lang="en-US" sz="1600" dirty="0">
                <a:solidFill>
                  <a:srgbClr val="000000"/>
                </a:solidFill>
                <a:sym typeface="Helvetica Light"/>
              </a:rPr>
              <a:t>Rotate on </a:t>
            </a:r>
            <a:r>
              <a:rPr lang="en-US" sz="1600" dirty="0" err="1">
                <a:solidFill>
                  <a:srgbClr val="000000"/>
                </a:solidFill>
                <a:sym typeface="Helvetica Light"/>
              </a:rPr>
              <a:t>gp</a:t>
            </a:r>
            <a:r>
              <a:rPr lang="en-US" sz="1600" dirty="0">
                <a:solidFill>
                  <a:srgbClr val="000000"/>
                </a:solidFill>
                <a:sym typeface="Helvetica Light"/>
              </a:rPr>
              <a:t> to balance</a:t>
            </a:r>
          </a:p>
          <a:p>
            <a:pPr algn="ctr" defTabSz="366702" latinLnBrk="1" hangingPunct="0"/>
            <a:r>
              <a:rPr lang="en-US" sz="1600" b="1" dirty="0">
                <a:solidFill>
                  <a:srgbClr val="000000"/>
                </a:solidFill>
              </a:rPr>
              <a:t>Terminal Case!</a:t>
            </a:r>
            <a:endParaRPr lang="en-US" sz="1600" b="1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1468"/>
            <a:ext cx="4953000" cy="473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9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8" y="-1"/>
            <a:ext cx="9121482" cy="890775"/>
          </a:xfrm>
        </p:spPr>
        <p:txBody>
          <a:bodyPr>
            <a:normAutofit/>
          </a:bodyPr>
          <a:lstStyle/>
          <a:p>
            <a:r>
              <a:rPr lang="en-US" sz="2300" dirty="0"/>
              <a:t>Another Example: Insert 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0138" y="3959721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774"/>
            <a:ext cx="3817441" cy="18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793626"/>
            <a:ext cx="3750469" cy="1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518422" y="1451889"/>
            <a:ext cx="687943" cy="58646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91" y="2602335"/>
            <a:ext cx="267891" cy="1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54" y="2005138"/>
            <a:ext cx="187523" cy="1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64" y="987713"/>
            <a:ext cx="214313" cy="1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50" y="1471487"/>
            <a:ext cx="219183" cy="20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554391" y="2520162"/>
            <a:ext cx="340757" cy="378030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4483" y="2561564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2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94" y="3082890"/>
            <a:ext cx="3911203" cy="176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02" y="3764618"/>
            <a:ext cx="219183" cy="20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28" y="3495972"/>
            <a:ext cx="214313" cy="1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Arrow 7"/>
          <p:cNvSpPr/>
          <p:nvPr/>
        </p:nvSpPr>
        <p:spPr>
          <a:xfrm>
            <a:off x="4073425" y="4134198"/>
            <a:ext cx="687943" cy="586461"/>
          </a:xfrm>
          <a:prstGeom prst="lef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endParaRPr lang="en-US" sz="15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1848" y="1194427"/>
            <a:ext cx="914517" cy="295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1500" b="1" dirty="0">
                <a:solidFill>
                  <a:srgbClr val="000000"/>
                </a:solidFill>
                <a:sym typeface="Helvetica Light"/>
              </a:rPr>
              <a:t>Case 1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1" y="3046336"/>
            <a:ext cx="3094137" cy="1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86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10 is inserted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7527"/>
            <a:ext cx="1868537" cy="12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43375" y="1328091"/>
            <a:ext cx="4071938" cy="1603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7" tIns="31887" rIns="31887" bIns="31887" numCol="1" spcCol="23915" rtlCol="0" anchor="ctr">
            <a:spAutoFit/>
          </a:bodyPr>
          <a:lstStyle/>
          <a:p>
            <a:pPr algn="ctr" defTabSz="366702" latinLnBrk="1" hangingPunct="0"/>
            <a:r>
              <a:rPr lang="en-US" sz="2300" dirty="0">
                <a:solidFill>
                  <a:srgbClr val="000000"/>
                </a:solidFill>
                <a:sym typeface="Helvetica Light"/>
              </a:rPr>
              <a:t>What case is this?</a:t>
            </a:r>
          </a:p>
          <a:p>
            <a:pPr algn="ctr" defTabSz="366702" latinLnBrk="1" hangingPunct="0"/>
            <a:endParaRPr lang="en-US" dirty="0">
              <a:solidFill>
                <a:srgbClr val="000000"/>
              </a:solidFill>
            </a:endParaRPr>
          </a:p>
          <a:p>
            <a:pPr algn="ctr" defTabSz="366702" latinLnBrk="1" hangingPunct="0"/>
            <a:endParaRPr lang="en-US" sz="2300" dirty="0">
              <a:solidFill>
                <a:srgbClr val="000000"/>
              </a:solidFill>
              <a:sym typeface="Helvetica Light"/>
            </a:endParaRPr>
          </a:p>
          <a:p>
            <a:pPr algn="ctr" defTabSz="366702" latinLnBrk="1" hangingPunct="0"/>
            <a:r>
              <a:rPr lang="en-US" dirty="0">
                <a:solidFill>
                  <a:srgbClr val="000000"/>
                </a:solidFill>
              </a:rPr>
              <a:t>What is the resulting tree</a:t>
            </a:r>
          </a:p>
          <a:p>
            <a:pPr algn="ctr" defTabSz="366702" latinLnBrk="1" hangingPunct="0"/>
            <a:r>
              <a:rPr lang="en-US" dirty="0">
                <a:solidFill>
                  <a:srgbClr val="000000"/>
                </a:solidFill>
              </a:rPr>
              <a:t>After the fix-up procedure?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70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a new node set to red and not black?</a:t>
            </a:r>
          </a:p>
          <a:p>
            <a:r>
              <a:rPr lang="en-US" dirty="0"/>
              <a:t>Show the red-black trees that result after successively inserting the keys 41, 38, 31, 12, 19, 8 into an initially empty red-black tree.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3716"/>
            <a:ext cx="1066800" cy="246888"/>
          </a:xfrm>
        </p:spPr>
        <p:txBody>
          <a:bodyPr/>
          <a:lstStyle/>
          <a:p>
            <a:fld id="{B16321D1-DD73-400D-81F2-682B62F766C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it differ from BST Transplant?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4" t="46437" r="26200" b="18436"/>
          <a:stretch/>
        </p:blipFill>
        <p:spPr bwMode="auto">
          <a:xfrm>
            <a:off x="533400" y="1200150"/>
            <a:ext cx="3632662" cy="268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91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1" t="21169" r="31512" b="10689"/>
          <a:stretch/>
        </p:blipFill>
        <p:spPr bwMode="auto">
          <a:xfrm>
            <a:off x="4191000" y="438150"/>
            <a:ext cx="38149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32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29</a:t>
            </a:fld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17629" r="21374" b="11131"/>
          <a:stretch/>
        </p:blipFill>
        <p:spPr bwMode="auto">
          <a:xfrm>
            <a:off x="3368984" y="237595"/>
            <a:ext cx="5761529" cy="486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93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Every node is either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or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root is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leaf is NIL and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 node is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then both its children are black.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node, all simple paths to its descendant leaves have the same number of black nodes.</a:t>
            </a:r>
          </a:p>
          <a:p>
            <a:pPr lvl="2"/>
            <a:r>
              <a:rPr lang="en-US" dirty="0"/>
              <a:t>This number defines the black height of a node x, </a:t>
            </a:r>
            <a:r>
              <a:rPr lang="en-US" dirty="0" err="1"/>
              <a:t>bh</a:t>
            </a:r>
            <a:r>
              <a:rPr lang="en-US" dirty="0"/>
              <a:t>(x).</a:t>
            </a:r>
          </a:p>
          <a:p>
            <a:pPr lvl="2"/>
            <a:r>
              <a:rPr lang="en-US" dirty="0"/>
              <a:t>By the previous property, </a:t>
            </a:r>
            <a:r>
              <a:rPr lang="en-US" dirty="0" err="1"/>
              <a:t>bh</a:t>
            </a:r>
            <a:r>
              <a:rPr lang="en-US" dirty="0"/>
              <a:t>(x) ≥ h(x)/2</a:t>
            </a:r>
          </a:p>
          <a:p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52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Sibling is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30</a:t>
            </a:fld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20727" r="4975" b="14671"/>
          <a:stretch/>
        </p:blipFill>
        <p:spPr bwMode="auto">
          <a:xfrm>
            <a:off x="1219200" y="1091904"/>
            <a:ext cx="7736721" cy="384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33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2: Black sibling + 2 black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31</a:t>
            </a:fld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13648" r="1694" b="4493"/>
          <a:stretch/>
        </p:blipFill>
        <p:spPr bwMode="auto">
          <a:xfrm>
            <a:off x="2172817" y="1123950"/>
            <a:ext cx="659422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7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32</a:t>
            </a:fld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12542" r="3185" b="21972"/>
          <a:stretch/>
        </p:blipFill>
        <p:spPr bwMode="auto">
          <a:xfrm>
            <a:off x="466571" y="1200151"/>
            <a:ext cx="759940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249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33</a:t>
            </a:fld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12320" r="6465" b="5600"/>
          <a:stretch/>
        </p:blipFill>
        <p:spPr bwMode="auto">
          <a:xfrm>
            <a:off x="1387949" y="1179234"/>
            <a:ext cx="6308251" cy="390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01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5-8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Cases 1-4 happened when x was a left child</a:t>
            </a:r>
          </a:p>
          <a:p>
            <a:r>
              <a:rPr lang="en-US" dirty="0"/>
              <a:t>Cases 1-8 are symmetrical when x is a right child.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7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a node x is inserted into a red-black tree with RB-INSERT and then is immediately deleted with RB-DELETE. Is the resulting red-black tree the same as the initial red-black tree? Justify your answer.</a:t>
            </a:r>
          </a:p>
          <a:p>
            <a:endParaRPr lang="en-US" dirty="0"/>
          </a:p>
          <a:p>
            <a:r>
              <a:rPr lang="en-US" dirty="0"/>
              <a:t>(answer in </a:t>
            </a:r>
            <a:r>
              <a:rPr lang="en-US"/>
              <a:t>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43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0" t="31126" r="14963" b="15114"/>
          <a:stretch/>
        </p:blipFill>
        <p:spPr bwMode="auto">
          <a:xfrm>
            <a:off x="685800" y="1276350"/>
            <a:ext cx="7463865" cy="371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42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RBex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432" y="977"/>
            <a:ext cx="6485137" cy="51415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321D1-DD73-400D-81F2-682B62F766C9}" type="slidenum">
              <a:rPr lang="en-US" smtClean="0"/>
              <a:t>4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772400" y="1661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7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and Black Height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200150"/>
            <a:ext cx="3196715" cy="3657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Height: number of edges in longest path to a leaf</a:t>
            </a:r>
          </a:p>
          <a:p>
            <a:r>
              <a:rPr lang="en-US" dirty="0"/>
              <a:t>Black Height: number of black nodes (including </a:t>
            </a:r>
            <a:r>
              <a:rPr lang="en-US" dirty="0" err="1"/>
              <a:t>T.nil</a:t>
            </a:r>
            <a:r>
              <a:rPr lang="en-US" dirty="0"/>
              <a:t>) on the path from x to leaf, not counting x (see property 5)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22115" r="24939" b="15558"/>
          <a:stretch/>
        </p:blipFill>
        <p:spPr bwMode="auto">
          <a:xfrm>
            <a:off x="3653915" y="1123950"/>
            <a:ext cx="5483839" cy="358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826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Any node with height h has black-height, </a:t>
            </a:r>
            <a:r>
              <a:rPr lang="en-US" dirty="0" err="1"/>
              <a:t>bh</a:t>
            </a:r>
            <a:r>
              <a:rPr lang="en-US" dirty="0"/>
              <a:t>(x) ≥ h/2.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Proof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Property 4: If a node is red then both its children are black.</a:t>
            </a:r>
          </a:p>
          <a:p>
            <a:pPr marL="0" indent="0">
              <a:buNone/>
            </a:pPr>
            <a:r>
              <a:rPr lang="en-US" dirty="0"/>
              <a:t>This means that each red node must be followed by a black node. The reverse is not necessarily true.</a:t>
            </a:r>
          </a:p>
          <a:p>
            <a:pPr marL="0" indent="0">
              <a:buNone/>
            </a:pPr>
            <a:r>
              <a:rPr lang="en-US" dirty="0"/>
              <a:t>Therefore, ≤ h/2 nodes on the path from the node to a leaf are red. Hence ≥ h/2 nodes are black.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621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8367">
              <a:defRPr sz="1800"/>
            </a:pPr>
            <a:r>
              <a:rPr sz="4800" dirty="0"/>
              <a:t>Let’s show: T(x) ≥ 2</a:t>
            </a:r>
            <a:r>
              <a:rPr sz="4800" baseline="31999" dirty="0"/>
              <a:t>bh(x)</a:t>
            </a:r>
            <a:r>
              <a:rPr sz="4800" dirty="0"/>
              <a:t> -1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defTabSz="315364">
              <a:spcBef>
                <a:spcPts val="1800"/>
              </a:spcBef>
              <a:buNone/>
              <a:defRPr sz="1800"/>
            </a:pPr>
            <a:r>
              <a:rPr lang="en-US" sz="1900" dirty="0"/>
              <a:t>The subtree rooted at any node x has ≥ 2</a:t>
            </a:r>
            <a:r>
              <a:rPr lang="en-US" sz="1900" baseline="30000" dirty="0"/>
              <a:t>bh(x)</a:t>
            </a:r>
            <a:r>
              <a:rPr lang="en-US" sz="1900" dirty="0"/>
              <a:t> -1 internal nodes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/>
              <a:t>We prove by induction on the height, namely h(x).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/>
              <a:t>Base: When h(x) == 0, x must be a leaf, thus having </a:t>
            </a:r>
            <a:r>
              <a:rPr lang="en-US" sz="1900" dirty="0"/>
              <a:t>0 </a:t>
            </a:r>
            <a:r>
              <a:rPr lang="en-US" sz="1900"/>
              <a:t>black height </a:t>
            </a:r>
            <a:r>
              <a:rPr lang="en-US" sz="1900" dirty="0"/>
              <a:t>and </a:t>
            </a:r>
            <a:r>
              <a:rPr lang="en-US" sz="1900"/>
              <a:t>1 =</a:t>
            </a:r>
            <a:r>
              <a:rPr sz="1900"/>
              <a:t> </a:t>
            </a:r>
            <a:r>
              <a:rPr sz="1900" dirty="0"/>
              <a:t>T(x).  </a:t>
            </a:r>
            <a:endParaRPr lang="en-US" sz="1900" dirty="0"/>
          </a:p>
          <a:p>
            <a:pPr marL="514271" lvl="1" indent="-239951" defTabSz="315364">
              <a:spcBef>
                <a:spcPts val="1800"/>
              </a:spcBef>
              <a:defRPr sz="1800"/>
            </a:pPr>
            <a:r>
              <a:rPr lang="en-US" sz="1500" dirty="0"/>
              <a:t>Note:</a:t>
            </a:r>
            <a:r>
              <a:rPr sz="1500" dirty="0"/>
              <a:t> </a:t>
            </a:r>
            <a:r>
              <a:rPr lang="en-US" sz="1500" dirty="0"/>
              <a:t>1</a:t>
            </a:r>
            <a:r>
              <a:rPr sz="1500" dirty="0"/>
              <a:t> ≥ 2</a:t>
            </a:r>
            <a:r>
              <a:rPr sz="1500" baseline="31999" dirty="0"/>
              <a:t>0</a:t>
            </a:r>
            <a:r>
              <a:rPr sz="1500" dirty="0"/>
              <a:t>-1 = 1-1 = 0 is </a:t>
            </a:r>
            <a:r>
              <a:rPr sz="1500" b="1" dirty="0">
                <a:latin typeface="Helvetica"/>
                <a:ea typeface="Helvetica"/>
                <a:cs typeface="Helvetica"/>
                <a:sym typeface="Helvetica"/>
              </a:rPr>
              <a:t>true</a:t>
            </a:r>
            <a:r>
              <a:rPr sz="1500" dirty="0"/>
              <a:t>.</a:t>
            </a:r>
          </a:p>
          <a:p>
            <a:pPr marL="239951" indent="-239951" defTabSz="315364">
              <a:spcBef>
                <a:spcPts val="1800"/>
              </a:spcBef>
              <a:defRPr sz="1800"/>
            </a:pPr>
            <a:r>
              <a:rPr sz="1900" dirty="0"/>
              <a:t>Inductive case: For h(x) &gt; 0, x must be an internal node with 2 children, say y and z.  </a:t>
            </a:r>
            <a:r>
              <a:rPr sz="1900" dirty="0" err="1"/>
              <a:t>bh</a:t>
            </a:r>
            <a:r>
              <a:rPr sz="1900" dirty="0"/>
              <a:t>(y) and </a:t>
            </a:r>
            <a:r>
              <a:rPr sz="1900" dirty="0" err="1"/>
              <a:t>bh</a:t>
            </a:r>
            <a:r>
              <a:rPr sz="1900" dirty="0"/>
              <a:t>(z) are either </a:t>
            </a:r>
            <a:r>
              <a:rPr sz="1900" dirty="0" err="1"/>
              <a:t>bh</a:t>
            </a:r>
            <a:r>
              <a:rPr sz="1900" dirty="0"/>
              <a:t>(x)</a:t>
            </a:r>
            <a:r>
              <a:rPr lang="en-US" sz="1900" dirty="0"/>
              <a:t> (child is red)</a:t>
            </a:r>
            <a:r>
              <a:rPr sz="1900" dirty="0"/>
              <a:t> or </a:t>
            </a:r>
            <a:r>
              <a:rPr sz="1900" dirty="0" err="1"/>
              <a:t>bh</a:t>
            </a:r>
            <a:r>
              <a:rPr sz="1900" dirty="0"/>
              <a:t>(x)-1</a:t>
            </a:r>
            <a:r>
              <a:rPr lang="en-US" sz="1900" dirty="0"/>
              <a:t> (child is black)</a:t>
            </a:r>
            <a:r>
              <a:rPr sz="1900" dirty="0"/>
              <a:t>.  Either way, their height is h(x)-1, so apply the </a:t>
            </a:r>
            <a:r>
              <a:rPr sz="1900" b="1" dirty="0">
                <a:latin typeface="Helvetica"/>
                <a:ea typeface="Helvetica"/>
                <a:cs typeface="Helvetica"/>
                <a:sym typeface="Helvetica"/>
              </a:rPr>
              <a:t>inductive hypothesis</a:t>
            </a:r>
            <a:r>
              <a:rPr sz="1900" dirty="0"/>
              <a:t> on both y and z:</a:t>
            </a:r>
          </a:p>
          <a:p>
            <a:pPr marL="479902" lvl="1" indent="-239951" defTabSz="315364">
              <a:spcBef>
                <a:spcPts val="1800"/>
              </a:spcBef>
              <a:defRPr sz="1800"/>
            </a:pPr>
            <a:r>
              <a:rPr sz="1900" dirty="0"/>
              <a:t>T(y) ≥ 2</a:t>
            </a:r>
            <a:r>
              <a:rPr sz="1900" baseline="31999" dirty="0"/>
              <a:t>bh(x)-1</a:t>
            </a:r>
            <a:r>
              <a:rPr sz="1900" dirty="0"/>
              <a:t> -1, and T(z) ≥ 2</a:t>
            </a:r>
            <a:r>
              <a:rPr sz="1900" baseline="31999" dirty="0"/>
              <a:t>bh(x)-1</a:t>
            </a:r>
            <a:r>
              <a:rPr sz="1900" dirty="0"/>
              <a:t> -1</a:t>
            </a:r>
          </a:p>
          <a:p>
            <a:pPr marL="479902" lvl="1" indent="-239951" defTabSz="315364">
              <a:spcBef>
                <a:spcPts val="1800"/>
              </a:spcBef>
              <a:defRPr sz="1800"/>
            </a:pPr>
            <a:r>
              <a:rPr sz="1900" dirty="0"/>
              <a:t>T(x) = T(y)+T(z)</a:t>
            </a:r>
            <a:r>
              <a:rPr lang="en-US" sz="1900" dirty="0"/>
              <a:t> + 1</a:t>
            </a:r>
            <a:r>
              <a:rPr sz="1900" dirty="0"/>
              <a:t> ≥ 2</a:t>
            </a:r>
            <a:r>
              <a:rPr sz="1900" baseline="31999" dirty="0"/>
              <a:t>bh(x)-1</a:t>
            </a:r>
            <a:r>
              <a:rPr sz="1900" dirty="0"/>
              <a:t> -1 + 2</a:t>
            </a:r>
            <a:r>
              <a:rPr sz="1900" baseline="31999" dirty="0"/>
              <a:t>bh(x)-1</a:t>
            </a:r>
            <a:r>
              <a:rPr sz="1900" dirty="0"/>
              <a:t> -1 </a:t>
            </a:r>
            <a:r>
              <a:rPr lang="en-US" sz="1900" dirty="0"/>
              <a:t>+ 1  // 2 child trees + node x</a:t>
            </a:r>
          </a:p>
          <a:p>
            <a:pPr marL="239951" lvl="1" indent="0" defTabSz="315364">
              <a:spcBef>
                <a:spcPts val="1800"/>
              </a:spcBef>
              <a:buNone/>
              <a:defRPr sz="1800"/>
            </a:pPr>
            <a:r>
              <a:rPr lang="en-US" sz="1900" dirty="0"/>
              <a:t>            </a:t>
            </a:r>
            <a:r>
              <a:rPr sz="1900" dirty="0"/>
              <a:t>= </a:t>
            </a:r>
            <a:r>
              <a:rPr lang="en-US" sz="1900" dirty="0"/>
              <a:t>2(</a:t>
            </a:r>
            <a:r>
              <a:rPr sz="1900" dirty="0"/>
              <a:t>2</a:t>
            </a:r>
            <a:r>
              <a:rPr sz="1900" baseline="31999" dirty="0"/>
              <a:t>bh(x</a:t>
            </a:r>
            <a:r>
              <a:rPr lang="en-US" sz="1900" baseline="31999" dirty="0"/>
              <a:t>)-1</a:t>
            </a:r>
            <a:r>
              <a:rPr sz="1900" dirty="0"/>
              <a:t> -1</a:t>
            </a:r>
            <a:r>
              <a:rPr lang="en-US" sz="1900" dirty="0"/>
              <a:t>) + 1 ≥ 2</a:t>
            </a:r>
            <a:r>
              <a:rPr lang="en-US" sz="1900" baseline="31999" dirty="0"/>
              <a:t>bh(x)</a:t>
            </a:r>
            <a:r>
              <a:rPr lang="en-US" sz="1900" dirty="0"/>
              <a:t> -1</a:t>
            </a:r>
            <a:endParaRPr sz="19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159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R-B Tree height ≤ 2 </a:t>
            </a:r>
            <a:r>
              <a:rPr lang="en-US" dirty="0" err="1"/>
              <a:t>lg</a:t>
            </a:r>
            <a:r>
              <a:rPr lang="en-US" dirty="0"/>
              <a:t>(n+1)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800"/>
            </a:pPr>
            <a:r>
              <a:rPr lang="en-US" sz="2700" dirty="0"/>
              <a:t>T(x) ≥ 2</a:t>
            </a:r>
            <a:r>
              <a:rPr lang="en-US" sz="2700" baseline="31999" dirty="0"/>
              <a:t>bh(x)</a:t>
            </a:r>
            <a:r>
              <a:rPr lang="en-US" sz="2700" dirty="0"/>
              <a:t> -1 (</a:t>
            </a:r>
            <a:r>
              <a:rPr lang="en-US" sz="2700" dirty="0">
                <a:latin typeface="Helvetica"/>
                <a:cs typeface="Helvetica"/>
                <a:sym typeface="Helvetica"/>
              </a:rPr>
              <a:t>shown previously</a:t>
            </a:r>
            <a:r>
              <a:rPr lang="en-US" sz="2700" dirty="0"/>
              <a:t>).</a:t>
            </a:r>
          </a:p>
          <a:p>
            <a:pPr>
              <a:defRPr sz="1800"/>
            </a:pPr>
            <a:r>
              <a:rPr lang="en-US" sz="2300" dirty="0"/>
              <a:t>Recall that </a:t>
            </a:r>
            <a:r>
              <a:rPr lang="en-US" sz="2300" dirty="0" err="1"/>
              <a:t>bh</a:t>
            </a:r>
            <a:r>
              <a:rPr lang="en-US" sz="2300" dirty="0"/>
              <a:t>(x) ≥ h(x)/2 so that</a:t>
            </a:r>
          </a:p>
          <a:p>
            <a:pPr lvl="1">
              <a:defRPr sz="1800"/>
            </a:pPr>
            <a:r>
              <a:rPr lang="en-US" sz="2300" dirty="0"/>
              <a:t>T(x) ≥ 2</a:t>
            </a:r>
            <a:r>
              <a:rPr lang="en-US" sz="2300" baseline="31999" dirty="0"/>
              <a:t>h(x)/2</a:t>
            </a:r>
            <a:r>
              <a:rPr lang="en-US" sz="2300" dirty="0"/>
              <a:t> -1</a:t>
            </a:r>
          </a:p>
          <a:p>
            <a:pPr lvl="0">
              <a:defRPr sz="1800"/>
            </a:pPr>
            <a:r>
              <a:rPr lang="en-US" sz="2300" dirty="0"/>
              <a:t>Therefore, taking x to be the root r, so that T(r) = n, we get</a:t>
            </a:r>
          </a:p>
          <a:p>
            <a:pPr lvl="1">
              <a:defRPr sz="1800"/>
            </a:pPr>
            <a:r>
              <a:rPr lang="en-US" sz="2300" dirty="0"/>
              <a:t>n ≥ 2</a:t>
            </a:r>
            <a:r>
              <a:rPr lang="en-US" sz="2300" baseline="31999" dirty="0"/>
              <a:t>h(x)/2</a:t>
            </a:r>
            <a:r>
              <a:rPr lang="en-US" sz="2300" dirty="0"/>
              <a:t> -1 which implies that 2</a:t>
            </a:r>
            <a:r>
              <a:rPr lang="en-US" sz="2300" baseline="31999" dirty="0"/>
              <a:t>h(x)/2</a:t>
            </a:r>
            <a:r>
              <a:rPr lang="en-US" sz="2300" dirty="0"/>
              <a:t> ≤ n+1 so that</a:t>
            </a:r>
          </a:p>
          <a:p>
            <a:pPr lvl="1">
              <a:defRPr sz="1800"/>
            </a:pPr>
            <a:r>
              <a:rPr lang="en-US" sz="2300" dirty="0"/>
              <a:t>Taking logs on both sides, h(x) ≤ 2 log(n+1).</a:t>
            </a:r>
          </a:p>
          <a:p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770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complete binary search tree of height 3 on the keys {1,2,…,15}. Add the NIL leaves and color the nodes in three different ways such that the black-heights of the resulting red-black trees are 2, 3, and 4.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6321D1-DD73-400D-81F2-682B62F766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2941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1892</TotalTime>
  <Words>1720</Words>
  <Application>Microsoft Office PowerPoint</Application>
  <PresentationFormat>On-screen Show (16:9)</PresentationFormat>
  <Paragraphs>262</Paragraphs>
  <Slides>36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</vt:lpstr>
      <vt:lpstr>Helvetica Light</vt:lpstr>
      <vt:lpstr>Wingdings</vt:lpstr>
      <vt:lpstr>Clarity</vt:lpstr>
      <vt:lpstr>red-black trees</vt:lpstr>
      <vt:lpstr>Red-Black Trees</vt:lpstr>
      <vt:lpstr>Red-Black Tree Properties</vt:lpstr>
      <vt:lpstr>PowerPoint Presentation</vt:lpstr>
      <vt:lpstr>Height and Black Height</vt:lpstr>
      <vt:lpstr>Red-black tree properties</vt:lpstr>
      <vt:lpstr>Let’s show: T(x) ≥ 2bh(x) -1</vt:lpstr>
      <vt:lpstr>R-B Tree height ≤ 2 lg(n+1)</vt:lpstr>
      <vt:lpstr>Interview Questions</vt:lpstr>
      <vt:lpstr>Solution</vt:lpstr>
      <vt:lpstr>Interview Questions</vt:lpstr>
      <vt:lpstr>Interview Questions</vt:lpstr>
      <vt:lpstr>Rotations of trees</vt:lpstr>
      <vt:lpstr>Rotation of Trees</vt:lpstr>
      <vt:lpstr>PowerPoint Presentation</vt:lpstr>
      <vt:lpstr>Rotations</vt:lpstr>
      <vt:lpstr>Left-Rotate</vt:lpstr>
      <vt:lpstr>Interview Questions</vt:lpstr>
      <vt:lpstr>Insertion and deletion</vt:lpstr>
      <vt:lpstr>R-B Insertion</vt:lpstr>
      <vt:lpstr>PowerPoint Presentation</vt:lpstr>
      <vt:lpstr>PowerPoint Presentation</vt:lpstr>
      <vt:lpstr>PowerPoint Presentation</vt:lpstr>
      <vt:lpstr>Another Example: Insert 15</vt:lpstr>
      <vt:lpstr>Say 10 is inserted</vt:lpstr>
      <vt:lpstr>Interview Questions</vt:lpstr>
      <vt:lpstr>Delete a node</vt:lpstr>
      <vt:lpstr>Delete a node</vt:lpstr>
      <vt:lpstr>Fixup</vt:lpstr>
      <vt:lpstr>Case 1: Sibling is red</vt:lpstr>
      <vt:lpstr>Case 2: Black sibling + 2 black children</vt:lpstr>
      <vt:lpstr>Case 3</vt:lpstr>
      <vt:lpstr>Case 4</vt:lpstr>
      <vt:lpstr>Cases 5-8</vt:lpstr>
      <vt:lpstr>Interview Question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red-black trees</dc:title>
  <dc:creator>John</dc:creator>
  <cp:lastModifiedBy>John</cp:lastModifiedBy>
  <cp:revision>62</cp:revision>
  <dcterms:created xsi:type="dcterms:W3CDTF">2015-12-27T16:04:00Z</dcterms:created>
  <dcterms:modified xsi:type="dcterms:W3CDTF">2018-09-01T19:52:26Z</dcterms:modified>
</cp:coreProperties>
</file>